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72" r:id="rId2"/>
    <p:sldId id="257" r:id="rId3"/>
    <p:sldId id="258" r:id="rId4"/>
    <p:sldId id="259" r:id="rId5"/>
    <p:sldId id="260" r:id="rId6"/>
    <p:sldId id="282" r:id="rId7"/>
    <p:sldId id="285" r:id="rId8"/>
    <p:sldId id="286" r:id="rId9"/>
    <p:sldId id="287" r:id="rId10"/>
    <p:sldId id="283" r:id="rId11"/>
    <p:sldId id="261" r:id="rId12"/>
    <p:sldId id="262" r:id="rId13"/>
    <p:sldId id="263" r:id="rId14"/>
    <p:sldId id="277" r:id="rId15"/>
    <p:sldId id="288" r:id="rId16"/>
    <p:sldId id="266" r:id="rId17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09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53FEB7DF-86F7-414D-BF2D-08D53516FD8D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4E5F2A0A-B50B-4157-B70A-0E18ED58F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334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4A366-D2F9-4F8B-BA8A-E023FBBEC03D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B195A-4AB8-4084-851D-7BCE4527F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689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4A366-D2F9-4F8B-BA8A-E023FBBEC03D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B195A-4AB8-4084-851D-7BCE4527F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776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4A366-D2F9-4F8B-BA8A-E023FBBEC03D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B195A-4AB8-4084-851D-7BCE4527F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933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4A366-D2F9-4F8B-BA8A-E023FBBEC03D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B195A-4AB8-4084-851D-7BCE4527F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75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4A366-D2F9-4F8B-BA8A-E023FBBEC03D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B195A-4AB8-4084-851D-7BCE4527F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70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4A366-D2F9-4F8B-BA8A-E023FBBEC03D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B195A-4AB8-4084-851D-7BCE4527F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5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4A366-D2F9-4F8B-BA8A-E023FBBEC03D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B195A-4AB8-4084-851D-7BCE4527F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12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4A366-D2F9-4F8B-BA8A-E023FBBEC03D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B195A-4AB8-4084-851D-7BCE4527F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31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4A366-D2F9-4F8B-BA8A-E023FBBEC03D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B195A-4AB8-4084-851D-7BCE4527F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540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4A366-D2F9-4F8B-BA8A-E023FBBEC03D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B195A-4AB8-4084-851D-7BCE4527F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423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4A366-D2F9-4F8B-BA8A-E023FBBEC03D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B195A-4AB8-4084-851D-7BCE4527F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67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4A366-D2F9-4F8B-BA8A-E023FBBEC03D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B195A-4AB8-4084-851D-7BCE4527F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3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Σχολιάζω τον τίτλο και το εξώφυλλο</a:t>
            </a:r>
            <a:endParaRPr lang="en-US" dirty="0"/>
          </a:p>
        </p:txBody>
      </p:sp>
      <p:pic>
        <p:nvPicPr>
          <p:cNvPr id="1026" name="Picture 2" descr="C:\Users\George\Desktop\exofilo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527131"/>
            <a:ext cx="3124077" cy="45788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13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Πω πω μπερδεύτηκα!!!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>
                <a:sym typeface="Wingdings" panose="05000000000000000000" pitchFamily="2" charset="2"/>
              </a:rPr>
              <a:t>Οι εικόνες μοιάζουν. Σε τι;</a:t>
            </a:r>
          </a:p>
          <a:p>
            <a:endParaRPr lang="el-GR" dirty="0">
              <a:sym typeface="Wingdings" panose="05000000000000000000" pitchFamily="2" charset="2"/>
            </a:endParaRPr>
          </a:p>
          <a:p>
            <a:r>
              <a:rPr lang="el-GR" dirty="0">
                <a:sym typeface="Wingdings" panose="05000000000000000000" pitchFamily="2" charset="2"/>
              </a:rPr>
              <a:t>Τι είναι; Μπορείτε να τις συνδέσετε με αυτά που ξέρετε μέχρι τώρα</a:t>
            </a:r>
            <a:r>
              <a:rPr lang="el-GR" dirty="0" smtClean="0">
                <a:sym typeface="Wingdings" panose="05000000000000000000" pitchFamily="2" charset="2"/>
              </a:rPr>
              <a:t>; Γράψετε μια ιστορία.</a:t>
            </a:r>
          </a:p>
          <a:p>
            <a:pPr marL="0" indent="0">
              <a:buNone/>
            </a:pPr>
            <a:r>
              <a:rPr lang="el-GR" dirty="0">
                <a:sym typeface="Wingdings" panose="05000000000000000000" pitchFamily="2" charset="2"/>
              </a:rPr>
              <a:t> </a:t>
            </a:r>
            <a:r>
              <a:rPr lang="el-GR" dirty="0" smtClean="0">
                <a:sym typeface="Wingdings" panose="05000000000000000000" pitchFamily="2" charset="2"/>
              </a:rPr>
              <a:t>  </a:t>
            </a:r>
            <a:r>
              <a:rPr lang="el-GR" dirty="0" err="1" smtClean="0">
                <a:sym typeface="Wingdings" panose="05000000000000000000" pitchFamily="2" charset="2"/>
              </a:rPr>
              <a:t>Δημιουργική</a:t>
            </a:r>
            <a:r>
              <a:rPr lang="el-GR" dirty="0" smtClean="0">
                <a:sym typeface="Wingdings" panose="05000000000000000000" pitchFamily="2" charset="2"/>
              </a:rPr>
              <a:t> Γραφή</a:t>
            </a:r>
          </a:p>
          <a:p>
            <a:endParaRPr lang="en-US" dirty="0"/>
          </a:p>
          <a:p>
            <a:r>
              <a:rPr lang="el-GR" dirty="0" smtClean="0"/>
              <a:t>Διαβάζω </a:t>
            </a:r>
            <a:r>
              <a:rPr lang="el-GR" dirty="0"/>
              <a:t>το 1</a:t>
            </a:r>
            <a:r>
              <a:rPr lang="el-GR" baseline="30000" dirty="0"/>
              <a:t>ο</a:t>
            </a:r>
            <a:r>
              <a:rPr lang="el-GR" dirty="0"/>
              <a:t> κεφάλαιο </a:t>
            </a:r>
            <a:r>
              <a:rPr lang="el-GR" dirty="0">
                <a:sym typeface="Wingdings" panose="05000000000000000000" pitchFamily="2" charset="2"/>
              </a:rPr>
              <a:t> (σελ.5-6)</a:t>
            </a:r>
          </a:p>
          <a:p>
            <a:pPr>
              <a:buFont typeface="Wingdings"/>
              <a:buChar char="à"/>
            </a:pPr>
            <a:r>
              <a:rPr lang="el-GR" dirty="0" smtClean="0">
                <a:sym typeface="Wingdings" panose="05000000000000000000" pitchFamily="2" charset="2"/>
              </a:rPr>
              <a:t>Διάλογοι γειτόνων/θέατρο</a:t>
            </a:r>
          </a:p>
          <a:p>
            <a:pPr>
              <a:buFont typeface="Wingdings"/>
              <a:buChar char="à"/>
            </a:pPr>
            <a:endParaRPr lang="el-GR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10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Πρόσωπα - Ήρωες 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b="1" u="sng" dirty="0" err="1" smtClean="0"/>
              <a:t>Παιδιά</a:t>
            </a:r>
            <a:r>
              <a:rPr lang="el-GR" dirty="0" err="1" smtClean="0">
                <a:sym typeface="Wingdings" panose="05000000000000000000" pitchFamily="2" charset="2"/>
              </a:rPr>
              <a:t></a:t>
            </a:r>
            <a:r>
              <a:rPr lang="el-GR" dirty="0" smtClean="0">
                <a:sym typeface="Wingdings" panose="05000000000000000000" pitchFamily="2" charset="2"/>
              </a:rPr>
              <a:t> Η «συμμορία» των πέντε, σελ. (13-16)</a:t>
            </a:r>
          </a:p>
          <a:p>
            <a:r>
              <a:rPr lang="el-GR" dirty="0" smtClean="0">
                <a:sym typeface="Wingdings" panose="05000000000000000000" pitchFamily="2" charset="2"/>
              </a:rPr>
              <a:t>Γιάννης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l-GR" dirty="0" smtClean="0">
                <a:sym typeface="Wingdings" panose="05000000000000000000" pitchFamily="2" charset="2"/>
              </a:rPr>
              <a:t>(μικροκαμωμένος/αρχηγός), Ηλίας και Ανδρέας (αδέλφια), Μάριος (γεματούλης), Κωνσταντίνος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l-GR" dirty="0" smtClean="0">
                <a:sym typeface="Wingdings" panose="05000000000000000000" pitchFamily="2" charset="2"/>
              </a:rPr>
              <a:t>(ζωγράφος)</a:t>
            </a:r>
          </a:p>
          <a:p>
            <a:r>
              <a:rPr lang="el-GR" dirty="0" smtClean="0"/>
              <a:t>Με ποιον μοιάζετε και σε τι μοιάζετε;</a:t>
            </a:r>
          </a:p>
          <a:p>
            <a:endParaRPr lang="el-GR" dirty="0" smtClean="0"/>
          </a:p>
          <a:p>
            <a:r>
              <a:rPr lang="el-GR" b="1" u="sng" dirty="0" err="1" smtClean="0"/>
              <a:t>Αστυνομικοί</a:t>
            </a:r>
            <a:r>
              <a:rPr lang="el-GR" dirty="0" err="1" smtClean="0">
                <a:sym typeface="Wingdings" panose="05000000000000000000" pitchFamily="2" charset="2"/>
              </a:rPr>
              <a:t></a:t>
            </a:r>
            <a:r>
              <a:rPr lang="el-GR" dirty="0" smtClean="0">
                <a:sym typeface="Wingdings" panose="05000000000000000000" pitchFamily="2" charset="2"/>
              </a:rPr>
              <a:t> ομάδα των τριών, Χρίστος-Μαρία-Χριστόφορος, (σελ. 18)</a:t>
            </a:r>
          </a:p>
          <a:p>
            <a:endParaRPr lang="el-GR" dirty="0" smtClean="0"/>
          </a:p>
          <a:p>
            <a:r>
              <a:rPr lang="el-GR" b="1" u="sng" dirty="0" err="1" smtClean="0"/>
              <a:t>Γείτονες</a:t>
            </a:r>
            <a:r>
              <a:rPr lang="el-GR" dirty="0" err="1" smtClean="0">
                <a:sym typeface="Wingdings" panose="05000000000000000000" pitchFamily="2" charset="2"/>
              </a:rPr>
              <a:t></a:t>
            </a:r>
            <a:r>
              <a:rPr lang="el-GR" dirty="0" smtClean="0">
                <a:sym typeface="Wingdings" panose="05000000000000000000" pitchFamily="2" charset="2"/>
              </a:rPr>
              <a:t> Μιλούμε για τους γείτονές </a:t>
            </a:r>
            <a:r>
              <a:rPr lang="el-GR" dirty="0" err="1" smtClean="0">
                <a:sym typeface="Wingdings" panose="05000000000000000000" pitchFamily="2" charset="2"/>
              </a:rPr>
              <a:t>μας</a:t>
            </a:r>
            <a:r>
              <a:rPr lang="el-GR" dirty="0" smtClean="0">
                <a:sym typeface="Wingdings" panose="05000000000000000000" pitchFamily="2" charset="2"/>
              </a:rPr>
              <a:t> Κάποιος διαφέρει;</a:t>
            </a:r>
          </a:p>
          <a:p>
            <a:r>
              <a:rPr lang="el-GR" dirty="0" smtClean="0">
                <a:sym typeface="Wingdings" panose="05000000000000000000" pitchFamily="2" charset="2"/>
              </a:rPr>
              <a:t>η κυρία Ιουλία ζει στον παράδεισο της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(</a:t>
            </a:r>
            <a:r>
              <a:rPr lang="el-GR" dirty="0" smtClean="0">
                <a:sym typeface="Wingdings" panose="05000000000000000000" pitchFamily="2" charset="2"/>
              </a:rPr>
              <a:t>;)</a:t>
            </a:r>
          </a:p>
          <a:p>
            <a:r>
              <a:rPr lang="el-GR" dirty="0">
                <a:sym typeface="Wingdings" panose="05000000000000000000" pitchFamily="2" charset="2"/>
              </a:rPr>
              <a:t>η</a:t>
            </a:r>
            <a:r>
              <a:rPr lang="el-GR" dirty="0" smtClean="0">
                <a:sym typeface="Wingdings" panose="05000000000000000000" pitchFamily="2" charset="2"/>
              </a:rPr>
              <a:t> κυρία Μαρία- δασκάλα (;) και ο σκύλος της (;)</a:t>
            </a:r>
          </a:p>
          <a:p>
            <a:r>
              <a:rPr lang="el-GR" dirty="0" smtClean="0">
                <a:sym typeface="Wingdings" panose="05000000000000000000" pitchFamily="2" charset="2"/>
              </a:rPr>
              <a:t>Ο κύριος Ιάκωβος- έχει άσθμα</a:t>
            </a:r>
          </a:p>
          <a:p>
            <a:r>
              <a:rPr lang="el-GR" dirty="0" smtClean="0">
                <a:sym typeface="Wingdings" panose="05000000000000000000" pitchFamily="2" charset="2"/>
              </a:rPr>
              <a:t>Ο Μάριος- ο «τρελός» (;)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86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Ελάτε να συζητήσουμε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«Οι φίλοι μας πρέπει να μας προσφέρουν αγάπη, στήριγμα, χαρά και όχι να μας πληγώνουν. Αν μας πληγώνουν πρέπει να διακόψουμε».</a:t>
            </a:r>
            <a:endParaRPr lang="en-US" dirty="0" smtClean="0"/>
          </a:p>
          <a:p>
            <a:endParaRPr lang="el-GR" dirty="0" smtClean="0"/>
          </a:p>
          <a:p>
            <a:r>
              <a:rPr lang="el-GR" dirty="0" smtClean="0"/>
              <a:t>Βρεθήκατε σε παρόμοια θέση;</a:t>
            </a:r>
          </a:p>
          <a:p>
            <a:endParaRPr lang="el-GR" dirty="0" smtClean="0"/>
          </a:p>
          <a:p>
            <a:pPr marL="0" indent="0">
              <a:buNone/>
            </a:pP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71794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Ελάτε να συζητήσουμε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b="1" u="sng" dirty="0" smtClean="0"/>
              <a:t>Αναλαμβάνουν δράση </a:t>
            </a:r>
            <a:r>
              <a:rPr lang="el-GR" sz="2800" dirty="0" smtClean="0"/>
              <a:t>(σελ. 31)</a:t>
            </a:r>
            <a:endParaRPr lang="en-US" sz="2800" dirty="0" smtClean="0"/>
          </a:p>
          <a:p>
            <a:r>
              <a:rPr lang="el-GR" sz="2800" dirty="0" smtClean="0"/>
              <a:t>Σας αρέσει να «εναντιώνεστε» στους μεγάλους</a:t>
            </a:r>
            <a:r>
              <a:rPr lang="el-GR" sz="2800" dirty="0"/>
              <a:t>; Εξηγήστε πώς;</a:t>
            </a:r>
          </a:p>
          <a:p>
            <a:r>
              <a:rPr lang="el-GR" sz="2800" b="1" u="sng" dirty="0" smtClean="0"/>
              <a:t>Η μάχη των λεμονιών και των συνειδήσεων </a:t>
            </a:r>
            <a:r>
              <a:rPr lang="el-GR" sz="2800" dirty="0" smtClean="0"/>
              <a:t>(σελ. 35)</a:t>
            </a:r>
          </a:p>
          <a:p>
            <a:r>
              <a:rPr lang="el-GR" sz="2800" dirty="0" smtClean="0"/>
              <a:t>Σας έτυχε να κάνετε κάτι που σας είπαν οι φίλοι σας, αν και δεν συμφωνούσατε;</a:t>
            </a:r>
          </a:p>
          <a:p>
            <a:r>
              <a:rPr lang="el-GR" sz="2800" dirty="0" smtClean="0"/>
              <a:t>Αντιδράσατε</a:t>
            </a:r>
            <a:r>
              <a:rPr lang="el-GR" sz="2800" dirty="0"/>
              <a:t>; Αν ναι, πώς; (σελ. 64</a:t>
            </a:r>
            <a:r>
              <a:rPr lang="el-GR" sz="2800" dirty="0" smtClean="0"/>
              <a:t>)</a:t>
            </a:r>
          </a:p>
          <a:p>
            <a:r>
              <a:rPr lang="el-GR" sz="2800" b="1" dirty="0" smtClean="0"/>
              <a:t>Τι μας λένε οι </a:t>
            </a:r>
            <a:r>
              <a:rPr lang="el-GR" sz="2800" b="1" dirty="0" err="1" smtClean="0"/>
              <a:t>τίτλοι;</a:t>
            </a:r>
            <a:r>
              <a:rPr lang="el-GR" sz="2800" b="1" dirty="0" err="1" smtClean="0">
                <a:sym typeface="Wingdings" panose="05000000000000000000" pitchFamily="2" charset="2"/>
              </a:rPr>
              <a:t></a:t>
            </a:r>
            <a:r>
              <a:rPr lang="el-GR" sz="2800" dirty="0" err="1" smtClean="0">
                <a:sym typeface="Wingdings" panose="05000000000000000000" pitchFamily="2" charset="2"/>
              </a:rPr>
              <a:t>Δημιουργική</a:t>
            </a:r>
            <a:r>
              <a:rPr lang="el-GR" sz="2800" dirty="0" smtClean="0">
                <a:sym typeface="Wingdings" panose="05000000000000000000" pitchFamily="2" charset="2"/>
              </a:rPr>
              <a:t> Γραφή</a:t>
            </a:r>
            <a:endParaRPr lang="el-GR" sz="2800" b="1" dirty="0"/>
          </a:p>
          <a:p>
            <a:endParaRPr lang="en-US" dirty="0"/>
          </a:p>
          <a:p>
            <a:endParaRPr lang="el-GR" dirty="0" smtClean="0"/>
          </a:p>
          <a:p>
            <a:endParaRPr lang="el-GR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01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Με αυτά που άκουσα μέχρι τώρα ένιωσα …</a:t>
            </a:r>
            <a:endParaRPr lang="en-US" b="1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2" name="Picture 4" descr="http://prwtokoudouni.weebly.com/uploads/2/1/5/3/21535154/9705702_1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850" y="1524000"/>
            <a:ext cx="9384275" cy="61722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2133600" y="5562600"/>
            <a:ext cx="1066800" cy="2133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Ορθογώνιο 5"/>
          <p:cNvSpPr/>
          <p:nvPr/>
        </p:nvSpPr>
        <p:spPr>
          <a:xfrm>
            <a:off x="7162801" y="5562600"/>
            <a:ext cx="1101968" cy="2133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Ορθογώνιο 6"/>
          <p:cNvSpPr/>
          <p:nvPr/>
        </p:nvSpPr>
        <p:spPr>
          <a:xfrm>
            <a:off x="0" y="1676400"/>
            <a:ext cx="914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Ορθογώνιο 7"/>
          <p:cNvSpPr/>
          <p:nvPr/>
        </p:nvSpPr>
        <p:spPr>
          <a:xfrm>
            <a:off x="11723" y="1828800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Ορθογώνιο 8"/>
          <p:cNvSpPr/>
          <p:nvPr/>
        </p:nvSpPr>
        <p:spPr>
          <a:xfrm>
            <a:off x="4876800" y="1676400"/>
            <a:ext cx="1143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Ορθογώνιο 9"/>
          <p:cNvSpPr/>
          <p:nvPr/>
        </p:nvSpPr>
        <p:spPr>
          <a:xfrm>
            <a:off x="1084385" y="3331552"/>
            <a:ext cx="990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Ορθογώνιο 12"/>
          <p:cNvSpPr/>
          <p:nvPr/>
        </p:nvSpPr>
        <p:spPr>
          <a:xfrm>
            <a:off x="3124200" y="3352800"/>
            <a:ext cx="990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Ορθογώνιο 13"/>
          <p:cNvSpPr/>
          <p:nvPr/>
        </p:nvSpPr>
        <p:spPr>
          <a:xfrm>
            <a:off x="3124200" y="5562600"/>
            <a:ext cx="990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Ορθογώνιο 14"/>
          <p:cNvSpPr/>
          <p:nvPr/>
        </p:nvSpPr>
        <p:spPr>
          <a:xfrm>
            <a:off x="1119554" y="5562600"/>
            <a:ext cx="990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Ορθογώνιο 10"/>
          <p:cNvSpPr/>
          <p:nvPr/>
        </p:nvSpPr>
        <p:spPr>
          <a:xfrm>
            <a:off x="1828800" y="5867400"/>
            <a:ext cx="45720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Ορθογώνιο 11"/>
          <p:cNvSpPr/>
          <p:nvPr/>
        </p:nvSpPr>
        <p:spPr>
          <a:xfrm>
            <a:off x="6019800" y="5562600"/>
            <a:ext cx="2971800" cy="2133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Ορθογώνιο 15"/>
          <p:cNvSpPr/>
          <p:nvPr/>
        </p:nvSpPr>
        <p:spPr>
          <a:xfrm>
            <a:off x="2057400" y="1524000"/>
            <a:ext cx="1066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Ορθογώνιο 16"/>
          <p:cNvSpPr/>
          <p:nvPr/>
        </p:nvSpPr>
        <p:spPr>
          <a:xfrm>
            <a:off x="7010400" y="1447800"/>
            <a:ext cx="10668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Ορθογώνιο 17"/>
          <p:cNvSpPr/>
          <p:nvPr/>
        </p:nvSpPr>
        <p:spPr>
          <a:xfrm>
            <a:off x="4724400" y="3505200"/>
            <a:ext cx="304800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Ορθογώνιο 20"/>
          <p:cNvSpPr/>
          <p:nvPr/>
        </p:nvSpPr>
        <p:spPr>
          <a:xfrm>
            <a:off x="0" y="3508131"/>
            <a:ext cx="152400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Ορθογώνιο 18"/>
          <p:cNvSpPr/>
          <p:nvPr/>
        </p:nvSpPr>
        <p:spPr>
          <a:xfrm>
            <a:off x="7948246" y="3342542"/>
            <a:ext cx="1066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Ορθογώνιο 22"/>
          <p:cNvSpPr/>
          <p:nvPr/>
        </p:nvSpPr>
        <p:spPr>
          <a:xfrm>
            <a:off x="5685693" y="3126398"/>
            <a:ext cx="1219200" cy="458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Ορθογώνιο 19"/>
          <p:cNvSpPr/>
          <p:nvPr/>
        </p:nvSpPr>
        <p:spPr>
          <a:xfrm>
            <a:off x="4267200" y="1447800"/>
            <a:ext cx="355930" cy="64154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16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</a:t>
            </a:r>
            <a:r>
              <a:rPr lang="el-GR" dirty="0" smtClean="0"/>
              <a:t>τέλος;</a:t>
            </a:r>
            <a:endParaRPr lang="en-US" dirty="0"/>
          </a:p>
        </p:txBody>
      </p:sp>
      <p:pic>
        <p:nvPicPr>
          <p:cNvPr id="5122" name="Picture 2" descr="C:\Users\George\Desktop\αν μπορειτε φωτο\IMG_20200206_1624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74883"/>
            <a:ext cx="3528392" cy="470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81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Ώρα για δημιουργία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Είσαστε ένας/μία διάσημος/μη εφευρέτης.</a:t>
            </a:r>
            <a:endParaRPr lang="en-US" dirty="0"/>
          </a:p>
          <a:p>
            <a:r>
              <a:rPr lang="el-GR" dirty="0" smtClean="0"/>
              <a:t>Πες τε μας το όνομά σας.</a:t>
            </a:r>
            <a:endParaRPr lang="el-GR" dirty="0"/>
          </a:p>
          <a:p>
            <a:r>
              <a:rPr lang="el-GR" dirty="0" smtClean="0"/>
              <a:t>Περιγράψετε μία εφεύρεσή σας που θα βοηθήσει να διορθωθούν ή να επιλυθούν τα προβλήματα που παρατηρούνται σε ένα πάρκο.</a:t>
            </a:r>
          </a:p>
          <a:p>
            <a:r>
              <a:rPr lang="el-GR" dirty="0" smtClean="0"/>
              <a:t>Σχεδιάστε αυτή την εφεύρεση.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391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Ποια ήταν η αφορμή να γράψω το βιβλίο;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612" y="1600200"/>
            <a:ext cx="699277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219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Ελάτε να πάμε σ’ ένα πάρκο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l-GR" dirty="0" smtClean="0"/>
          </a:p>
          <a:p>
            <a:r>
              <a:rPr lang="el-GR" dirty="0" smtClean="0"/>
              <a:t>Σχεδιάστε στον αέρα ένα πάρκο</a:t>
            </a:r>
            <a:r>
              <a:rPr lang="el-GR" dirty="0"/>
              <a:t> </a:t>
            </a:r>
            <a:r>
              <a:rPr lang="el-GR" dirty="0" smtClean="0"/>
              <a:t>(ίσως αυτό που πηγαίνετε)</a:t>
            </a:r>
            <a:r>
              <a:rPr lang="en-US" dirty="0" smtClean="0"/>
              <a:t>.</a:t>
            </a:r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Μιλήστε μου για το πιο ξεχωριστό, από εκείνα που ζωγραφίσατε</a:t>
            </a:r>
            <a:r>
              <a:rPr lang="en-US" dirty="0" smtClean="0"/>
              <a:t>.</a:t>
            </a:r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30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Πηγαίνετε σε πάρκα;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Πού;</a:t>
            </a:r>
          </a:p>
          <a:p>
            <a:r>
              <a:rPr lang="el-GR" dirty="0" smtClean="0"/>
              <a:t>Πότε;</a:t>
            </a:r>
          </a:p>
          <a:p>
            <a:r>
              <a:rPr lang="el-GR" dirty="0" smtClean="0"/>
              <a:t>Με ποιους;</a:t>
            </a:r>
          </a:p>
          <a:p>
            <a:r>
              <a:rPr lang="el-GR" dirty="0" smtClean="0"/>
              <a:t>Τι κάνετε εκεί;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l-GR" dirty="0" smtClean="0">
                <a:sym typeface="Wingdings" panose="05000000000000000000" pitchFamily="2" charset="2"/>
              </a:rPr>
              <a:t>Παντομίμα</a:t>
            </a:r>
            <a:endParaRPr lang="el-GR" dirty="0" smtClean="0"/>
          </a:p>
          <a:p>
            <a:r>
              <a:rPr lang="el-GR" dirty="0" smtClean="0"/>
              <a:t>Είδατε κάτι που σας ενόχλησε; Μιλήστε μου γι’ αυτό.</a:t>
            </a:r>
          </a:p>
        </p:txBody>
      </p:sp>
    </p:spTree>
    <p:extLst>
      <p:ext uri="{BB962C8B-B14F-4D97-AF65-F5344CB8AC3E}">
        <p14:creationId xmlns:p14="http://schemas.microsoft.com/office/powerpoint/2010/main" val="79005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Πώς στήθηκε η ιστορία;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sz="3400" dirty="0" smtClean="0"/>
              <a:t>Τα πρόσωπα είναι όλα υπαρκτά.</a:t>
            </a:r>
          </a:p>
          <a:p>
            <a:endParaRPr lang="el-GR" sz="3400" dirty="0" smtClean="0"/>
          </a:p>
          <a:p>
            <a:r>
              <a:rPr lang="el-GR" sz="3400" dirty="0" smtClean="0"/>
              <a:t>Τα περισσότερα γεγονότα δεν είναι φανταστικά αλλά πραγματικά και τα έζησα.</a:t>
            </a:r>
          </a:p>
          <a:p>
            <a:endParaRPr lang="el-GR" sz="3400" dirty="0" smtClean="0"/>
          </a:p>
          <a:p>
            <a:r>
              <a:rPr lang="el-GR" sz="3400" dirty="0" smtClean="0"/>
              <a:t>Μια άδεια τσάντα, με ένα χειρόγραφο μήνυμα, μου κέντρισε το ενδιαφέρον και με έβαλε σε σκέψεις. (;)</a:t>
            </a:r>
          </a:p>
          <a:p>
            <a:endParaRPr lang="el-GR" dirty="0" smtClean="0"/>
          </a:p>
          <a:p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509120"/>
            <a:ext cx="1528588" cy="211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974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Τι μπορούν να μας πουν τα αντικείμενα;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Επιλέγω κάποια αντικείμενα που αναφέρονται στο κείμενο και τα παρουσιάζω στα παιδιά.</a:t>
            </a:r>
          </a:p>
          <a:p>
            <a:endParaRPr lang="el-GR" dirty="0" smtClean="0"/>
          </a:p>
          <a:p>
            <a:r>
              <a:rPr lang="el-GR" dirty="0" smtClean="0"/>
              <a:t>Κοιτάξτε καλά τα αντικείμενα. </a:t>
            </a:r>
            <a:endParaRPr lang="el-GR" dirty="0"/>
          </a:p>
          <a:p>
            <a:endParaRPr lang="el-GR" dirty="0" smtClean="0"/>
          </a:p>
          <a:p>
            <a:r>
              <a:rPr lang="el-GR" dirty="0" smtClean="0"/>
              <a:t>Μπορείτε να βρείτε κάποια σχέση μεταξύ τους;</a:t>
            </a:r>
          </a:p>
          <a:p>
            <a:endParaRPr lang="el-GR" dirty="0"/>
          </a:p>
          <a:p>
            <a:r>
              <a:rPr lang="el-GR" dirty="0" smtClean="0"/>
              <a:t>Μπορείτε να φτιάξετε κάποια ιστορία μ’ αυτά;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l-GR" dirty="0" smtClean="0">
                <a:sym typeface="Wingdings" panose="05000000000000000000" pitchFamily="2" charset="2"/>
              </a:rPr>
              <a:t>Δημιουργική Γραφή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31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Τι μπορούν να μας πουν οι εικόνες;</a:t>
            </a:r>
            <a:endParaRPr lang="en-US" dirty="0"/>
          </a:p>
        </p:txBody>
      </p:sp>
      <p:pic>
        <p:nvPicPr>
          <p:cNvPr id="2051" name="Picture 3" descr="C:\Users\George\Desktop\αν μπορειτε φωτο\IMG_20200206_1659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268759"/>
            <a:ext cx="3672409" cy="489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George\Desktop\αν μπορειτε φωτο\IMG_20200206_16201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50124"/>
            <a:ext cx="3686795" cy="491572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57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Τι μπορούν να μας πουν οι εικόνες;</a:t>
            </a:r>
            <a:endParaRPr lang="en-US" dirty="0"/>
          </a:p>
        </p:txBody>
      </p:sp>
      <p:pic>
        <p:nvPicPr>
          <p:cNvPr id="3074" name="Picture 2" descr="C:\Users\George\Desktop\αν μπορειτε φωτο\IMG_20200206_1621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99493"/>
            <a:ext cx="3639320" cy="485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George\Desktop\αν μπορειτε φωτο\IMG_20200206_1622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4785"/>
            <a:ext cx="3650351" cy="486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91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Τι μπορούν να μας πουν οι εικόνες;</a:t>
            </a:r>
            <a:endParaRPr lang="en-US" dirty="0"/>
          </a:p>
        </p:txBody>
      </p:sp>
      <p:pic>
        <p:nvPicPr>
          <p:cNvPr id="4098" name="Picture 2" descr="C:\Users\George\Desktop\αν μπορειτε φωτο\IMG_20200206_1622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3816424" cy="508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George\Desktop\αν μπορειτε φωτο\IMG_20200206_1623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045" y="1412776"/>
            <a:ext cx="372641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07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6277</TotalTime>
  <Words>487</Words>
  <Application>Microsoft Office PowerPoint</Application>
  <PresentationFormat>Προβολή στην οθόνη (4:3)</PresentationFormat>
  <Paragraphs>75</Paragraphs>
  <Slides>16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17" baseType="lpstr">
      <vt:lpstr>Θέμα του Office</vt:lpstr>
      <vt:lpstr>Σχολιάζω τον τίτλο και το εξώφυλλο</vt:lpstr>
      <vt:lpstr>Ποια ήταν η αφορμή να γράψω το βιβλίο;</vt:lpstr>
      <vt:lpstr>Ελάτε να πάμε σ’ ένα πάρκο</vt:lpstr>
      <vt:lpstr>Πηγαίνετε σε πάρκα;</vt:lpstr>
      <vt:lpstr>Πώς στήθηκε η ιστορία;</vt:lpstr>
      <vt:lpstr>Τι μπορούν να μας πουν τα αντικείμενα;</vt:lpstr>
      <vt:lpstr>Τι μπορούν να μας πουν οι εικόνες;</vt:lpstr>
      <vt:lpstr>Τι μπορούν να μας πουν οι εικόνες;</vt:lpstr>
      <vt:lpstr>Τι μπορούν να μας πουν οι εικόνες;</vt:lpstr>
      <vt:lpstr>Πω πω μπερδεύτηκα!!!</vt:lpstr>
      <vt:lpstr>Πρόσωπα - Ήρωες </vt:lpstr>
      <vt:lpstr>Ελάτε να συζητήσουμε</vt:lpstr>
      <vt:lpstr>Ελάτε να συζητήσουμε</vt:lpstr>
      <vt:lpstr>Με αυτά που άκουσα μέχρι τώρα ένιωσα …</vt:lpstr>
      <vt:lpstr>Το τέλος;</vt:lpstr>
      <vt:lpstr>Ώρα για δημιουργία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 μπορείτε πιάστε μας!</dc:title>
  <dc:creator>George</dc:creator>
  <cp:lastModifiedBy>George</cp:lastModifiedBy>
  <cp:revision>101</cp:revision>
  <cp:lastPrinted>2019-02-17T12:12:23Z</cp:lastPrinted>
  <dcterms:created xsi:type="dcterms:W3CDTF">2018-11-29T10:36:17Z</dcterms:created>
  <dcterms:modified xsi:type="dcterms:W3CDTF">2020-10-23T14:42:47Z</dcterms:modified>
</cp:coreProperties>
</file>